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14" r:id="rId3"/>
    <p:sldId id="315" r:id="rId4"/>
    <p:sldId id="326" r:id="rId5"/>
    <p:sldId id="327" r:id="rId6"/>
    <p:sldId id="335" r:id="rId7"/>
    <p:sldId id="337" r:id="rId8"/>
    <p:sldId id="317" r:id="rId9"/>
    <p:sldId id="318" r:id="rId10"/>
    <p:sldId id="328" r:id="rId11"/>
    <p:sldId id="329" r:id="rId12"/>
    <p:sldId id="332" r:id="rId13"/>
    <p:sldId id="333" r:id="rId14"/>
    <p:sldId id="331" r:id="rId15"/>
    <p:sldId id="334" r:id="rId16"/>
    <p:sldId id="338" r:id="rId17"/>
    <p:sldId id="339" r:id="rId18"/>
    <p:sldId id="319" r:id="rId19"/>
    <p:sldId id="330" r:id="rId20"/>
    <p:sldId id="336" r:id="rId21"/>
    <p:sldId id="340" r:id="rId22"/>
  </p:sldIdLst>
  <p:sldSz cx="9144000" cy="6858000" type="screen4x3"/>
  <p:notesSz cx="6877050" cy="1000125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D4DA9"/>
    <a:srgbClr val="D09A0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83154" autoAdjust="0"/>
  </p:normalViewPr>
  <p:slideViewPr>
    <p:cSldViewPr>
      <p:cViewPr>
        <p:scale>
          <a:sx n="66" d="100"/>
          <a:sy n="66" d="100"/>
        </p:scale>
        <p:origin x="-150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994" y="-84"/>
      </p:cViewPr>
      <p:guideLst>
        <p:guide orient="horz" pos="3150"/>
        <p:guide pos="216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50ADC-540B-41EC-BEBD-25B6AC014082}" type="datetimeFigureOut">
              <a:rPr lang="fr-CH" smtClean="0"/>
              <a:pPr/>
              <a:t>25.10.2012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AB49E-F61B-453C-A66F-552A3BB2D980}" type="slidenum">
              <a:rPr lang="fr-CH" smtClean="0"/>
              <a:pPr/>
              <a:t>‹N°›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2" tIns="48221" rIns="96442" bIns="48221" numCol="1" anchor="t" anchorCtr="0" compatLnSpc="1">
            <a:prstTxWarp prst="textNoShape">
              <a:avLst/>
            </a:prstTxWarp>
          </a:bodyPr>
          <a:lstStyle>
            <a:lvl1pPr defTabSz="965200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5725" y="0"/>
            <a:ext cx="297973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2" tIns="48221" rIns="96442" bIns="4822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4999038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751388"/>
            <a:ext cx="5502275" cy="450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2" tIns="48221" rIns="96442" bIns="482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Click to edit Master text styles</a:t>
            </a:r>
          </a:p>
          <a:p>
            <a:pPr lvl="1"/>
            <a:r>
              <a:rPr lang="fr-FR" noProof="0" smtClean="0"/>
              <a:t>Second level</a:t>
            </a:r>
          </a:p>
          <a:p>
            <a:pPr lvl="2"/>
            <a:r>
              <a:rPr lang="fr-FR" noProof="0" smtClean="0"/>
              <a:t>Third level</a:t>
            </a:r>
          </a:p>
          <a:p>
            <a:pPr lvl="3"/>
            <a:r>
              <a:rPr lang="fr-FR" noProof="0" smtClean="0"/>
              <a:t>Fourth level</a:t>
            </a:r>
          </a:p>
          <a:p>
            <a:pPr lvl="4"/>
            <a:r>
              <a:rPr lang="fr-FR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9600"/>
            <a:ext cx="297973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2" tIns="48221" rIns="96442" bIns="48221" numCol="1" anchor="b" anchorCtr="0" compatLnSpc="1">
            <a:prstTxWarp prst="textNoShape">
              <a:avLst/>
            </a:prstTxWarp>
          </a:bodyPr>
          <a:lstStyle>
            <a:lvl1pPr defTabSz="965200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5725" y="9499600"/>
            <a:ext cx="297973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2" tIns="48221" rIns="96442" bIns="4822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pPr>
              <a:defRPr/>
            </a:pPr>
            <a:fld id="{FED358D9-4FCE-40BD-BBC6-774C4430675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3. Stakeholders:</a:t>
            </a:r>
            <a:r>
              <a:rPr lang="en-GB" baseline="0" dirty="0" smtClean="0"/>
              <a:t> UNICEF, UNHCR, UNCT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D358D9-4FCE-40BD-BBC6-774C44306754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And now, some examples of best</a:t>
            </a:r>
            <a:r>
              <a:rPr lang="en-GB" baseline="0" dirty="0" smtClean="0"/>
              <a:t> practices:</a:t>
            </a:r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D358D9-4FCE-40BD-BBC6-774C44306754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Remains a valid concern of the international community. The very same rejected recommendation could be suggested again in the next UPR;</a:t>
            </a:r>
          </a:p>
          <a:p>
            <a:pPr lvl="0"/>
            <a:endParaRPr lang="fr-CH" sz="1200" kern="1200" dirty="0" smtClean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Has to be addressed, since some States rejected over half of recommendations. If we focus only on accepted recommendations, it would be a </a:t>
            </a:r>
            <a:r>
              <a:rPr lang="en-GB" sz="1200" i="1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carte blanche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for all States which will be encouraged to reject recommendations in order to avoid any kind of debate;</a:t>
            </a:r>
          </a:p>
          <a:p>
            <a:pPr lvl="0"/>
            <a:endParaRPr lang="fr-CH" sz="1200" kern="1200" dirty="0" smtClean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Action is taken by States with 15 percent of rejected recommendations. It clearly shows that rejecting a recommendation sometimes is only a temporary response.</a:t>
            </a:r>
            <a:endParaRPr lang="fr-CH" sz="1200" kern="1200" dirty="0" smtClean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D358D9-4FCE-40BD-BBC6-774C44306754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BD980-52D9-43F4-8353-E2176A30390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4AFE8-18C3-48B0-A02A-FAEEEE0A70A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002DE-EEF7-4C51-AF2D-D4EEE5EB8E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1E6D3-1A9C-40DA-9DE4-CD42BA1F81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3D4DA9"/>
              </a:buClr>
              <a:buFont typeface="Wingdings" pitchFamily="2" charset="2"/>
              <a:buChar char="Ü"/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292A1-42FB-481B-86B3-EF7A0C563C9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E59B8-783F-44EC-8468-14F98D7106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748EB-2558-4819-B834-74EEEBC3419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13AD3-F839-47D9-823F-5471B299C1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A29D8-F6F8-4D46-84E6-11EFCBCE2DE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F6638-C937-4F9A-ACB1-5BD061E445B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92988-989E-48D6-AE9E-144937FC73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CH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5BB46-87EF-468C-9E4A-6C1870E4B8D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D4DA9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06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FA250FB-34A4-4822-BF9B-C01FD076489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7" name="Picture 2" descr="C:\Users\uprinfo\Dropbox\Mes documents\UPR\images\Logo Diogo\UPRseul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51520" y="5805264"/>
            <a:ext cx="1135633" cy="8020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www.upr-info.org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title"/>
          </p:nvPr>
        </p:nvSpPr>
        <p:spPr>
          <a:xfrm>
            <a:off x="2699792" y="620688"/>
            <a:ext cx="5987008" cy="1143000"/>
          </a:xfrm>
        </p:spPr>
        <p:txBody>
          <a:bodyPr/>
          <a:lstStyle/>
          <a:p>
            <a:pPr algn="l">
              <a:spcAft>
                <a:spcPts val="0"/>
              </a:spcAft>
              <a:tabLst>
                <a:tab pos="2971800" algn="ctr"/>
                <a:tab pos="5943600" algn="r"/>
                <a:tab pos="3514725" algn="l"/>
              </a:tabLst>
            </a:pPr>
            <a:r>
              <a:rPr lang="en-GB" sz="14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 </a:t>
            </a:r>
            <a:r>
              <a:rPr lang="fr-CH" sz="14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/>
            </a:r>
            <a:br>
              <a:rPr lang="fr-CH" sz="14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</a:br>
            <a:r>
              <a:rPr lang="en-GB" sz="1400" i="1" dirty="0" smtClean="0">
                <a:solidFill>
                  <a:srgbClr val="000000"/>
                </a:solidFill>
                <a:ea typeface="Times New Roman"/>
                <a:cs typeface="Times New Roman"/>
              </a:rPr>
              <a:t> </a:t>
            </a:r>
            <a:r>
              <a:rPr lang="fr-CH" sz="14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/>
            </a:r>
            <a:br>
              <a:rPr lang="fr-CH" sz="14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</a:br>
            <a:r>
              <a:rPr lang="en-GB" sz="1400" i="1" dirty="0" smtClean="0">
                <a:solidFill>
                  <a:srgbClr val="3D4DA9"/>
                </a:solidFill>
              </a:rPr>
              <a:t>Promoting and strengthening </a:t>
            </a:r>
            <a:r>
              <a:rPr lang="fr-CH" sz="1400" dirty="0" smtClean="0">
                <a:solidFill>
                  <a:srgbClr val="3D4DA9"/>
                </a:solidFill>
              </a:rPr>
              <a:t/>
            </a:r>
            <a:br>
              <a:rPr lang="fr-CH" sz="1400" dirty="0" smtClean="0">
                <a:solidFill>
                  <a:srgbClr val="3D4DA9"/>
                </a:solidFill>
              </a:rPr>
            </a:br>
            <a:r>
              <a:rPr lang="en-GB" sz="1400" i="1" dirty="0" smtClean="0">
                <a:solidFill>
                  <a:srgbClr val="3D4DA9"/>
                </a:solidFill>
              </a:rPr>
              <a:t>the Universal Periodic Review</a:t>
            </a:r>
            <a:r>
              <a:rPr lang="fr-CH" sz="1400" dirty="0" smtClean="0">
                <a:solidFill>
                  <a:srgbClr val="3D4DA9"/>
                </a:solidFill>
              </a:rPr>
              <a:t/>
            </a:r>
            <a:br>
              <a:rPr lang="fr-CH" sz="1400" dirty="0" smtClean="0">
                <a:solidFill>
                  <a:srgbClr val="3D4DA9"/>
                </a:solidFill>
              </a:rPr>
            </a:br>
            <a:r>
              <a:rPr lang="en-GB" sz="1400" dirty="0" smtClean="0">
                <a:solidFill>
                  <a:srgbClr val="3D4DA9"/>
                </a:solidFill>
              </a:rPr>
              <a:t>http://www.upr-info.org </a:t>
            </a:r>
            <a:r>
              <a:rPr lang="fr-CH" sz="14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/>
            </a:r>
            <a:br>
              <a:rPr lang="fr-CH" sz="14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</a:br>
            <a:endParaRPr lang="fr-CH" sz="1400" dirty="0" smtClean="0">
              <a:solidFill>
                <a:srgbClr val="000000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fr-FR" sz="1400" dirty="0" smtClean="0"/>
          </a:p>
          <a:p>
            <a:pPr algn="ctr" eaLnBrk="1" hangingPunct="1">
              <a:buFontTx/>
              <a:buNone/>
            </a:pPr>
            <a:endParaRPr lang="fr-FR" sz="1400" dirty="0" smtClean="0"/>
          </a:p>
          <a:p>
            <a:pPr algn="ctr" eaLnBrk="1" hangingPunct="1">
              <a:buFontTx/>
              <a:buNone/>
            </a:pPr>
            <a:r>
              <a:rPr lang="fr-FR" sz="2400" dirty="0" smtClean="0"/>
              <a:t>The </a:t>
            </a:r>
            <a:r>
              <a:rPr lang="fr-FR" sz="2400" dirty="0" err="1" smtClean="0"/>
              <a:t>Follow</a:t>
            </a:r>
            <a:r>
              <a:rPr lang="fr-FR" sz="2400" dirty="0" smtClean="0"/>
              <a:t>-up Programme</a:t>
            </a:r>
          </a:p>
          <a:p>
            <a:pPr algn="ctr" eaLnBrk="1" hangingPunct="1">
              <a:buFontTx/>
              <a:buNone/>
            </a:pPr>
            <a:r>
              <a:rPr lang="fr-FR" sz="4400" dirty="0" smtClean="0"/>
              <a:t>On the road to </a:t>
            </a:r>
            <a:r>
              <a:rPr lang="fr-FR" sz="4400" dirty="0" err="1" smtClean="0"/>
              <a:t>implementation</a:t>
            </a:r>
            <a:endParaRPr lang="fr-FR" sz="4400" dirty="0" smtClean="0"/>
          </a:p>
          <a:p>
            <a:pPr algn="ctr" eaLnBrk="1" hangingPunct="1">
              <a:buFontTx/>
              <a:buNone/>
            </a:pPr>
            <a:endParaRPr lang="fr-FR" sz="1400" dirty="0" smtClean="0"/>
          </a:p>
          <a:p>
            <a:pPr algn="ctr">
              <a:buNone/>
            </a:pPr>
            <a:endParaRPr lang="fr-CH" sz="2400" dirty="0" smtClean="0"/>
          </a:p>
          <a:p>
            <a:pPr algn="r">
              <a:buNone/>
            </a:pPr>
            <a:r>
              <a:rPr lang="fr-CH" sz="2400" dirty="0" smtClean="0"/>
              <a:t>@ Centre international de formation à </a:t>
            </a:r>
          </a:p>
          <a:p>
            <a:pPr algn="r">
              <a:buNone/>
            </a:pPr>
            <a:r>
              <a:rPr lang="fr-CH" sz="2400" dirty="0" smtClean="0"/>
              <a:t>l'enseignement des droits de</a:t>
            </a:r>
          </a:p>
          <a:p>
            <a:pPr algn="r">
              <a:buNone/>
            </a:pPr>
            <a:r>
              <a:rPr lang="fr-CH" sz="2400" dirty="0" smtClean="0"/>
              <a:t> l'homme et de la paix (CIFEDOP)</a:t>
            </a:r>
            <a:endParaRPr lang="fr-FR" sz="2400" dirty="0" smtClean="0">
              <a:solidFill>
                <a:srgbClr val="000000"/>
              </a:solidFill>
            </a:endParaRPr>
          </a:p>
          <a:p>
            <a:pPr algn="ctr" eaLnBrk="1" hangingPunct="1">
              <a:buFontTx/>
              <a:buNone/>
            </a:pPr>
            <a:endParaRPr lang="fr-FR" sz="1400" dirty="0" smtClean="0">
              <a:solidFill>
                <a:srgbClr val="000000"/>
              </a:solidFill>
            </a:endParaRPr>
          </a:p>
          <a:p>
            <a:pPr algn="ctr" eaLnBrk="1" hangingPunct="1">
              <a:buFontTx/>
              <a:buNone/>
            </a:pPr>
            <a:r>
              <a:rPr lang="fr-FR" sz="2800" dirty="0" smtClean="0"/>
              <a:t>25</a:t>
            </a:r>
            <a:r>
              <a:rPr lang="fr-FR" sz="2800" dirty="0" smtClean="0">
                <a:solidFill>
                  <a:srgbClr val="000000"/>
                </a:solidFill>
              </a:rPr>
              <a:t> </a:t>
            </a:r>
            <a:r>
              <a:rPr lang="fr-FR" sz="2800" dirty="0" err="1" smtClean="0">
                <a:solidFill>
                  <a:srgbClr val="000000"/>
                </a:solidFill>
              </a:rPr>
              <a:t>October</a:t>
            </a:r>
            <a:r>
              <a:rPr lang="fr-FR" sz="2800" dirty="0" smtClean="0">
                <a:solidFill>
                  <a:srgbClr val="000000"/>
                </a:solidFill>
              </a:rPr>
              <a:t> 2012</a:t>
            </a:r>
          </a:p>
        </p:txBody>
      </p:sp>
      <p:pic>
        <p:nvPicPr>
          <p:cNvPr id="2053" name="Picture 6" descr="C:\Users\uprinfo\Dropbox\Mes documents\UPR\images\Logo Diogo\UPRseu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2201863" cy="147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C:\Users\uprinfo\Dropbox\Mes documents\UPR\présentation-conf\2012.10.25 CIFEDOP Follow-up\logo cifedo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4077072"/>
            <a:ext cx="2365280" cy="1224136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5661248"/>
            <a:ext cx="1907704" cy="10081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Follow-up Programme - results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6542 recommendations, 3294 </a:t>
            </a:r>
            <a:r>
              <a:rPr lang="en-GB" dirty="0" err="1" smtClean="0"/>
              <a:t>recom-mendations</a:t>
            </a:r>
            <a:r>
              <a:rPr lang="en-GB" dirty="0" smtClean="0"/>
              <a:t> commented</a:t>
            </a:r>
          </a:p>
          <a:p>
            <a:pPr algn="ctr">
              <a:buNone/>
            </a:pPr>
            <a:endParaRPr lang="en-GB" sz="1800" dirty="0" smtClean="0"/>
          </a:p>
          <a:p>
            <a:pPr>
              <a:buNone/>
            </a:pPr>
            <a:r>
              <a:rPr lang="en-GB" sz="3600" dirty="0" smtClean="0"/>
              <a:t>40% of </a:t>
            </a:r>
            <a:r>
              <a:rPr lang="en-GB" sz="3600" dirty="0" err="1" smtClean="0"/>
              <a:t>recommenda</a:t>
            </a:r>
            <a:r>
              <a:rPr lang="en-GB" sz="3600" dirty="0" smtClean="0"/>
              <a:t>-</a:t>
            </a:r>
          </a:p>
          <a:p>
            <a:pPr>
              <a:buNone/>
            </a:pPr>
            <a:r>
              <a:rPr lang="en-GB" sz="3600" dirty="0" err="1" smtClean="0"/>
              <a:t>tions</a:t>
            </a:r>
            <a:r>
              <a:rPr lang="en-GB" sz="3600" dirty="0" smtClean="0"/>
              <a:t> are implemented </a:t>
            </a:r>
          </a:p>
          <a:p>
            <a:pPr>
              <a:buNone/>
            </a:pPr>
            <a:r>
              <a:rPr lang="en-GB" sz="3600" dirty="0" smtClean="0"/>
              <a:t>at mid-term!</a:t>
            </a:r>
          </a:p>
          <a:p>
            <a:endParaRPr lang="en-GB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pic>
        <p:nvPicPr>
          <p:cNvPr id="1026" name="Graphique 3"/>
          <p:cNvPicPr>
            <a:picLocks noChangeArrowheads="1"/>
          </p:cNvPicPr>
          <p:nvPr/>
        </p:nvPicPr>
        <p:blipFill>
          <a:blip r:embed="rId2" cstate="print"/>
          <a:srcRect l="19459" t="4850" r="2994" b="2425"/>
          <a:stretch>
            <a:fillRect/>
          </a:stretch>
        </p:blipFill>
        <p:spPr bwMode="auto">
          <a:xfrm>
            <a:off x="5076029" y="2924884"/>
            <a:ext cx="3729998" cy="2752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Follow-up Programme – results 2</a:t>
            </a:r>
            <a:endParaRPr lang="en-GB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dirty="0" smtClean="0"/>
              <a:t>Where the UPR is successful:</a:t>
            </a:r>
          </a:p>
          <a:p>
            <a:endParaRPr lang="en-GB" dirty="0" smtClean="0"/>
          </a:p>
          <a:p>
            <a:pPr algn="ctr">
              <a:buNone/>
            </a:pPr>
            <a:endParaRPr lang="en-GB" sz="1800" dirty="0" smtClean="0"/>
          </a:p>
          <a:p>
            <a:endParaRPr lang="en-GB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pic>
        <p:nvPicPr>
          <p:cNvPr id="1026" name="Graphique 9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3628" y="2276872"/>
            <a:ext cx="6696744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Follow-up Programme – results 3</a:t>
            </a:r>
            <a:endParaRPr lang="en-GB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dirty="0" smtClean="0"/>
              <a:t>Acceptance and its role</a:t>
            </a:r>
          </a:p>
          <a:p>
            <a:endParaRPr lang="en-GB" dirty="0" smtClean="0"/>
          </a:p>
          <a:p>
            <a:pPr algn="ctr">
              <a:buNone/>
            </a:pPr>
            <a:endParaRPr lang="en-GB" sz="1800" dirty="0" smtClean="0"/>
          </a:p>
          <a:p>
            <a:endParaRPr lang="en-GB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pic>
        <p:nvPicPr>
          <p:cNvPr id="2050" name="Graphiqu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348880"/>
            <a:ext cx="7632848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Follow-up Programme – results 3</a:t>
            </a:r>
            <a:endParaRPr lang="en-GB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sz="4000" dirty="0" smtClean="0"/>
              <a:t>Do not focus only on accepted recommendation:</a:t>
            </a:r>
          </a:p>
          <a:p>
            <a:r>
              <a:rPr lang="en-GB" dirty="0" smtClean="0"/>
              <a:t>Remains valid, even if rejected</a:t>
            </a:r>
          </a:p>
          <a:p>
            <a:r>
              <a:rPr lang="en-GB" dirty="0" smtClean="0"/>
              <a:t>Rejection could become a </a:t>
            </a:r>
            <a:r>
              <a:rPr lang="en-GB" i="1" dirty="0" smtClean="0"/>
              <a:t>carte blanche</a:t>
            </a:r>
            <a:endParaRPr lang="en-GB" dirty="0" smtClean="0"/>
          </a:p>
          <a:p>
            <a:r>
              <a:rPr lang="en-GB" dirty="0" smtClean="0"/>
              <a:t>Rejected recommendation are implemented!</a:t>
            </a:r>
          </a:p>
          <a:p>
            <a:endParaRPr lang="en-GB" dirty="0" smtClean="0"/>
          </a:p>
          <a:p>
            <a:pPr algn="ctr">
              <a:buNone/>
            </a:pPr>
            <a:endParaRPr lang="en-GB" sz="1800" dirty="0" smtClean="0"/>
          </a:p>
          <a:p>
            <a:endParaRPr lang="en-GB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Follow-up Programme – results 4</a:t>
            </a:r>
            <a:endParaRPr lang="en-GB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issues are raised the most at the UPR?</a:t>
            </a:r>
          </a:p>
          <a:p>
            <a:pPr algn="ctr">
              <a:buNone/>
            </a:pPr>
            <a:r>
              <a:rPr lang="en-GB" sz="2800" dirty="0" smtClean="0"/>
              <a:t>(1)International Instr., (2) Women and (3)Child</a:t>
            </a:r>
            <a:endParaRPr lang="en-GB" sz="2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pic>
        <p:nvPicPr>
          <p:cNvPr id="3074" name="Graphique 1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501008"/>
            <a:ext cx="8139351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Follow-up Programme – results 4</a:t>
            </a:r>
            <a:endParaRPr lang="en-GB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are the most implemented issues?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3495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 cstate="print"/>
          <a:srcRect l="2062" t="1484" r="2357" b="3957"/>
          <a:stretch>
            <a:fillRect/>
          </a:stretch>
        </p:blipFill>
        <p:spPr bwMode="auto">
          <a:xfrm>
            <a:off x="1691680" y="2204864"/>
            <a:ext cx="6843405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Why</a:t>
            </a:r>
            <a:r>
              <a:rPr lang="fr-CH" dirty="0" smtClean="0"/>
              <a:t> to </a:t>
            </a:r>
            <a:r>
              <a:rPr lang="fr-CH" dirty="0" err="1" smtClean="0"/>
              <a:t>follow</a:t>
            </a:r>
            <a:r>
              <a:rPr lang="fr-CH" dirty="0" smtClean="0"/>
              <a:t> up?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err="1" smtClean="0"/>
              <a:t>Make</a:t>
            </a:r>
            <a:r>
              <a:rPr lang="fr-CH" dirty="0" smtClean="0"/>
              <a:t> the State </a:t>
            </a:r>
            <a:r>
              <a:rPr lang="fr-CH" dirty="0" err="1" smtClean="0"/>
              <a:t>accountable</a:t>
            </a:r>
            <a:endParaRPr lang="fr-CH" dirty="0" smtClean="0"/>
          </a:p>
          <a:p>
            <a:r>
              <a:rPr lang="fr-CH" dirty="0" err="1" smtClean="0"/>
              <a:t>Involve</a:t>
            </a:r>
            <a:r>
              <a:rPr lang="fr-CH" dirty="0" smtClean="0"/>
              <a:t> new civil society </a:t>
            </a:r>
            <a:r>
              <a:rPr lang="fr-CH" dirty="0" err="1" smtClean="0"/>
              <a:t>actors</a:t>
            </a:r>
            <a:r>
              <a:rPr lang="fr-CH" dirty="0" smtClean="0"/>
              <a:t>, </a:t>
            </a:r>
            <a:r>
              <a:rPr lang="fr-CH" dirty="0" err="1" smtClean="0"/>
              <a:t>build</a:t>
            </a:r>
            <a:r>
              <a:rPr lang="fr-CH" dirty="0" smtClean="0"/>
              <a:t> </a:t>
            </a:r>
            <a:r>
              <a:rPr lang="fr-CH" dirty="0" err="1" smtClean="0"/>
              <a:t>coaltions</a:t>
            </a:r>
            <a:endParaRPr lang="fr-CH" dirty="0" smtClean="0"/>
          </a:p>
          <a:p>
            <a:r>
              <a:rPr lang="fr-CH" dirty="0" err="1" smtClean="0"/>
              <a:t>Share</a:t>
            </a:r>
            <a:r>
              <a:rPr lang="fr-CH" dirty="0" smtClean="0"/>
              <a:t> best practices</a:t>
            </a:r>
          </a:p>
          <a:p>
            <a:r>
              <a:rPr lang="fr-CH" dirty="0" err="1" smtClean="0"/>
              <a:t>Spread</a:t>
            </a:r>
            <a:r>
              <a:rPr lang="fr-CH" dirty="0" smtClean="0"/>
              <a:t> the </a:t>
            </a:r>
            <a:r>
              <a:rPr lang="fr-CH" dirty="0" err="1" smtClean="0"/>
              <a:t>word</a:t>
            </a:r>
            <a:r>
              <a:rPr lang="fr-CH" dirty="0" smtClean="0"/>
              <a:t> </a:t>
            </a:r>
            <a:r>
              <a:rPr lang="fr-CH" dirty="0" err="1" smtClean="0"/>
              <a:t>among</a:t>
            </a:r>
            <a:r>
              <a:rPr lang="fr-CH" dirty="0" smtClean="0"/>
              <a:t> </a:t>
            </a:r>
            <a:r>
              <a:rPr lang="fr-CH" dirty="0" err="1" smtClean="0"/>
              <a:t>citizens</a:t>
            </a:r>
            <a:endParaRPr lang="fr-CH" dirty="0" smtClean="0"/>
          </a:p>
          <a:p>
            <a:endParaRPr lang="fr-CH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Follow</a:t>
            </a:r>
            <a:r>
              <a:rPr lang="fr-CH" dirty="0" smtClean="0"/>
              <a:t>-up </a:t>
            </a:r>
            <a:r>
              <a:rPr lang="fr-CH" dirty="0" err="1" smtClean="0"/>
              <a:t>outcomes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Main publication: the </a:t>
            </a:r>
            <a:r>
              <a:rPr lang="fr-CH" dirty="0" err="1" smtClean="0"/>
              <a:t>Mid</a:t>
            </a:r>
            <a:r>
              <a:rPr lang="fr-CH" dirty="0" smtClean="0"/>
              <a:t>-</a:t>
            </a:r>
            <a:r>
              <a:rPr lang="fr-CH" dirty="0" err="1" smtClean="0"/>
              <a:t>term</a:t>
            </a:r>
            <a:r>
              <a:rPr lang="fr-CH" dirty="0" smtClean="0"/>
              <a:t> </a:t>
            </a:r>
            <a:r>
              <a:rPr lang="fr-CH" dirty="0" err="1" smtClean="0"/>
              <a:t>Implementation</a:t>
            </a:r>
            <a:r>
              <a:rPr lang="fr-CH" dirty="0" smtClean="0"/>
              <a:t> </a:t>
            </a:r>
            <a:r>
              <a:rPr lang="fr-CH" dirty="0" err="1" smtClean="0"/>
              <a:t>assessment</a:t>
            </a:r>
            <a:r>
              <a:rPr lang="fr-CH" dirty="0" smtClean="0"/>
              <a:t> (MIA)</a:t>
            </a:r>
          </a:p>
          <a:p>
            <a:r>
              <a:rPr lang="fr-CH" dirty="0" smtClean="0"/>
              <a:t>UPR Info </a:t>
            </a:r>
            <a:r>
              <a:rPr lang="fr-CH" dirty="0" err="1" smtClean="0"/>
              <a:t>shares</a:t>
            </a:r>
            <a:r>
              <a:rPr lang="fr-CH" dirty="0" smtClean="0"/>
              <a:t> the </a:t>
            </a:r>
            <a:r>
              <a:rPr lang="fr-CH" dirty="0" err="1" smtClean="0"/>
              <a:t>MIAs</a:t>
            </a:r>
            <a:r>
              <a:rPr lang="fr-CH" dirty="0" smtClean="0"/>
              <a:t> </a:t>
            </a:r>
            <a:r>
              <a:rPr lang="fr-CH" dirty="0" err="1" smtClean="0"/>
              <a:t>within</a:t>
            </a:r>
            <a:r>
              <a:rPr lang="fr-CH" dirty="0" smtClean="0"/>
              <a:t> the international </a:t>
            </a:r>
            <a:r>
              <a:rPr lang="fr-CH" dirty="0" err="1" smtClean="0"/>
              <a:t>community</a:t>
            </a:r>
            <a:endParaRPr lang="fr-CH" dirty="0" smtClean="0"/>
          </a:p>
          <a:p>
            <a:r>
              <a:rPr lang="fr-CH" dirty="0" smtClean="0"/>
              <a:t>Civil society </a:t>
            </a:r>
            <a:r>
              <a:rPr lang="fr-CH" dirty="0" err="1" smtClean="0"/>
              <a:t>actors</a:t>
            </a:r>
            <a:r>
              <a:rPr lang="fr-CH" dirty="0" smtClean="0"/>
              <a:t> use </a:t>
            </a:r>
            <a:r>
              <a:rPr lang="fr-CH" dirty="0" err="1" smtClean="0"/>
              <a:t>MIAs</a:t>
            </a:r>
            <a:r>
              <a:rPr lang="fr-CH" dirty="0" smtClean="0"/>
              <a:t> as an </a:t>
            </a:r>
            <a:r>
              <a:rPr lang="fr-CH" dirty="0" err="1" smtClean="0"/>
              <a:t>advocacy</a:t>
            </a:r>
            <a:r>
              <a:rPr lang="fr-CH" dirty="0" smtClean="0"/>
              <a:t> </a:t>
            </a:r>
            <a:r>
              <a:rPr lang="fr-CH" dirty="0" err="1" smtClean="0"/>
              <a:t>tool</a:t>
            </a:r>
            <a:endParaRPr lang="fr-CH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prinfo\Dropbox\Mes documents\UPR\présentation-conf\2012.10.9 OHCHR\hand-shake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 bwMode="auto">
          <a:xfrm>
            <a:off x="5436096" y="2899234"/>
            <a:ext cx="3204612" cy="299752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Follow-up Programme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How to participate?</a:t>
            </a:r>
          </a:p>
          <a:p>
            <a:endParaRPr lang="en-GB" dirty="0" smtClean="0"/>
          </a:p>
          <a:p>
            <a:r>
              <a:rPr lang="en-GB" dirty="0" smtClean="0"/>
              <a:t>If your submitted to OHCHR, we will contact you</a:t>
            </a:r>
          </a:p>
          <a:p>
            <a:r>
              <a:rPr lang="en-GB" dirty="0" smtClean="0"/>
              <a:t>If not, please contact us</a:t>
            </a:r>
            <a:endParaRPr lang="en-GB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prinfo\Dropbox\Mes documents\UPR\présentation-conf\2012.10.9 OHCHR\hand-shake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 bwMode="auto">
          <a:xfrm>
            <a:off x="5436096" y="2899234"/>
            <a:ext cx="3204612" cy="299752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Follow-up Programme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dirty="0" smtClean="0"/>
              <a:t>When to participate? Next deadlines:</a:t>
            </a:r>
          </a:p>
          <a:p>
            <a:pPr>
              <a:buNone/>
            </a:pPr>
            <a:endParaRPr lang="en-GB" dirty="0" smtClean="0"/>
          </a:p>
          <a:p>
            <a:r>
              <a:rPr lang="it-IT" dirty="0" smtClean="0"/>
              <a:t>Denmark	30.12.2013 </a:t>
            </a:r>
          </a:p>
          <a:p>
            <a:r>
              <a:rPr lang="it-IT" dirty="0" smtClean="0"/>
              <a:t>Liberia		30.04.2013 </a:t>
            </a:r>
          </a:p>
          <a:p>
            <a:r>
              <a:rPr lang="it-IT" dirty="0" smtClean="0"/>
              <a:t>Mauritania	30.09.2013 </a:t>
            </a:r>
          </a:p>
          <a:p>
            <a:r>
              <a:rPr lang="it-IT" dirty="0" smtClean="0"/>
              <a:t>Mongolia	30.04.2013 </a:t>
            </a:r>
          </a:p>
          <a:p>
            <a:pPr lvl="1" algn="r">
              <a:buNone/>
            </a:pPr>
            <a:r>
              <a:rPr lang="it-IT" dirty="0" smtClean="0">
                <a:solidFill>
                  <a:srgbClr val="3D4DA9"/>
                </a:solidFill>
              </a:rPr>
              <a:t>More at http://www.upr-info.org/followup</a:t>
            </a:r>
            <a:endParaRPr lang="en-GB" dirty="0" smtClean="0">
              <a:solidFill>
                <a:srgbClr val="3D4DA9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1. UPR Info </a:t>
            </a:r>
            <a:r>
              <a:rPr lang="fr-CH" dirty="0" err="1" smtClean="0"/>
              <a:t>aims</a:t>
            </a:r>
            <a:r>
              <a:rPr lang="fr-CH" dirty="0" smtClean="0"/>
              <a:t> to…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CH" dirty="0" err="1" smtClean="0"/>
              <a:t>Promote</a:t>
            </a:r>
            <a:r>
              <a:rPr lang="fr-CH" dirty="0" smtClean="0"/>
              <a:t> and </a:t>
            </a:r>
            <a:r>
              <a:rPr lang="fr-CH" dirty="0" err="1" smtClean="0"/>
              <a:t>strengthen</a:t>
            </a:r>
            <a:r>
              <a:rPr lang="fr-CH" dirty="0" smtClean="0"/>
              <a:t> the UPR by:</a:t>
            </a:r>
          </a:p>
          <a:p>
            <a:endParaRPr lang="fr-CH" dirty="0" smtClean="0"/>
          </a:p>
          <a:p>
            <a:r>
              <a:rPr lang="fr-CH" dirty="0" err="1" smtClean="0"/>
              <a:t>Providing</a:t>
            </a:r>
            <a:r>
              <a:rPr lang="fr-CH" dirty="0" smtClean="0"/>
              <a:t> </a:t>
            </a:r>
            <a:r>
              <a:rPr lang="en-GB" dirty="0" smtClean="0"/>
              <a:t>capacity-building</a:t>
            </a:r>
            <a:r>
              <a:rPr lang="fr-CH" dirty="0" smtClean="0"/>
              <a:t> </a:t>
            </a:r>
            <a:r>
              <a:rPr lang="fr-CH" dirty="0" err="1" smtClean="0"/>
              <a:t>tools</a:t>
            </a:r>
            <a:endParaRPr lang="fr-CH" dirty="0" smtClean="0"/>
          </a:p>
          <a:p>
            <a:endParaRPr lang="fr-CH" dirty="0" smtClean="0"/>
          </a:p>
          <a:p>
            <a:r>
              <a:rPr lang="fr-CH" dirty="0" err="1" smtClean="0"/>
              <a:t>Raising</a:t>
            </a:r>
            <a:r>
              <a:rPr lang="fr-CH" dirty="0" smtClean="0"/>
              <a:t> </a:t>
            </a:r>
            <a:r>
              <a:rPr lang="fr-CH" dirty="0" err="1" smtClean="0"/>
              <a:t>awareness</a:t>
            </a:r>
            <a:endParaRPr lang="fr-CH" dirty="0" smtClean="0"/>
          </a:p>
          <a:p>
            <a:endParaRPr lang="fr-CH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13th session – new cycle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May 2012</a:t>
            </a:r>
          </a:p>
          <a:p>
            <a:r>
              <a:rPr lang="fr-CH" dirty="0" smtClean="0"/>
              <a:t>437 </a:t>
            </a:r>
            <a:r>
              <a:rPr lang="fr-CH" dirty="0" err="1" smtClean="0"/>
              <a:t>recommendations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2008, 373 </a:t>
            </a:r>
            <a:r>
              <a:rPr lang="fr-CH" dirty="0" err="1" smtClean="0"/>
              <a:t>commented</a:t>
            </a:r>
            <a:endParaRPr lang="fr-CH" dirty="0" smtClean="0"/>
          </a:p>
          <a:p>
            <a:r>
              <a:rPr lang="en-US" dirty="0" smtClean="0"/>
              <a:t>Many recommendations received in 2008 were reported to be implemented by States</a:t>
            </a:r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 dirty="0" smtClean="0"/>
          </a:p>
          <a:p>
            <a:pPr algn="ctr">
              <a:buNone/>
            </a:pPr>
            <a:r>
              <a:rPr lang="fr-CH" sz="4400" dirty="0" err="1" smtClean="0"/>
              <a:t>Thank</a:t>
            </a:r>
            <a:r>
              <a:rPr lang="fr-CH" sz="4400" dirty="0" smtClean="0"/>
              <a:t> </a:t>
            </a:r>
            <a:r>
              <a:rPr lang="fr-CH" sz="4400" dirty="0" err="1" smtClean="0"/>
              <a:t>you</a:t>
            </a:r>
            <a:r>
              <a:rPr lang="fr-CH" sz="4400" dirty="0" smtClean="0"/>
              <a:t> and good </a:t>
            </a:r>
            <a:r>
              <a:rPr lang="fr-CH" sz="4400" dirty="0" err="1" smtClean="0"/>
              <a:t>work</a:t>
            </a:r>
            <a:r>
              <a:rPr lang="fr-CH" sz="4400" dirty="0" smtClean="0"/>
              <a:t>!</a:t>
            </a:r>
          </a:p>
          <a:p>
            <a:pPr algn="ctr">
              <a:buNone/>
            </a:pPr>
            <a:r>
              <a:rPr lang="fr-CH" sz="6600" dirty="0" smtClean="0"/>
              <a:t>www.upr-info.org</a:t>
            </a:r>
          </a:p>
          <a:p>
            <a:pPr>
              <a:buNone/>
            </a:pPr>
            <a:endParaRPr lang="fr-CH" dirty="0" smtClean="0"/>
          </a:p>
          <a:p>
            <a:pPr algn="ctr">
              <a:buNone/>
            </a:pPr>
            <a:r>
              <a:rPr lang="fr-CH" dirty="0" smtClean="0"/>
              <a:t>jc.vignoli@upr-info.org</a:t>
            </a:r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Tools: Website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sz="4800" b="1" dirty="0" smtClean="0">
                <a:solidFill>
                  <a:schemeClr val="tx1"/>
                </a:solidFill>
              </a:rPr>
              <a:t>www.upr-info.org</a:t>
            </a:r>
          </a:p>
          <a:p>
            <a:r>
              <a:rPr lang="en-GB" dirty="0" smtClean="0"/>
              <a:t>Explanations, Analyses</a:t>
            </a:r>
          </a:p>
          <a:p>
            <a:r>
              <a:rPr lang="en-GB" dirty="0" smtClean="0"/>
              <a:t>Documents</a:t>
            </a:r>
          </a:p>
          <a:p>
            <a:r>
              <a:rPr lang="en-GB" dirty="0" smtClean="0"/>
              <a:t>Tutorials</a:t>
            </a:r>
          </a:p>
          <a:p>
            <a:endParaRPr lang="en-GB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Tools: database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506" y="1916832"/>
            <a:ext cx="8300988" cy="1362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540" y="3645024"/>
            <a:ext cx="8280920" cy="1634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Tools: statistics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456" y="1340768"/>
            <a:ext cx="8415089" cy="248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7684" y="3933056"/>
            <a:ext cx="5688632" cy="2516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Challenges for the second cycle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As </a:t>
            </a:r>
            <a:r>
              <a:rPr lang="fr-CH" dirty="0" err="1" smtClean="0"/>
              <a:t>SuR</a:t>
            </a:r>
            <a:r>
              <a:rPr lang="fr-CH" dirty="0" smtClean="0"/>
              <a:t>, how to </a:t>
            </a:r>
            <a:r>
              <a:rPr lang="fr-CH" dirty="0" err="1" smtClean="0"/>
              <a:t>handle</a:t>
            </a:r>
            <a:r>
              <a:rPr lang="fr-CH" dirty="0" smtClean="0"/>
              <a:t> 280 </a:t>
            </a:r>
            <a:r>
              <a:rPr lang="fr-CH" dirty="0" err="1" smtClean="0"/>
              <a:t>recommendations</a:t>
            </a:r>
            <a:r>
              <a:rPr lang="fr-CH" dirty="0" smtClean="0"/>
              <a:t>?</a:t>
            </a:r>
          </a:p>
          <a:p>
            <a:r>
              <a:rPr lang="fr-CH" dirty="0" smtClean="0"/>
              <a:t>As </a:t>
            </a:r>
            <a:r>
              <a:rPr lang="fr-CH" dirty="0" err="1" smtClean="0"/>
              <a:t>recom</a:t>
            </a:r>
            <a:r>
              <a:rPr lang="fr-CH" dirty="0" smtClean="0"/>
              <a:t>. State, how to </a:t>
            </a:r>
            <a:r>
              <a:rPr lang="fr-CH" dirty="0" err="1" smtClean="0"/>
              <a:t>follow</a:t>
            </a:r>
            <a:r>
              <a:rPr lang="fr-CH" dirty="0" smtClean="0"/>
              <a:t> up 21’353 </a:t>
            </a:r>
            <a:r>
              <a:rPr lang="fr-CH" dirty="0" err="1" smtClean="0"/>
              <a:t>recommendations</a:t>
            </a:r>
            <a:r>
              <a:rPr lang="fr-CH" dirty="0" smtClean="0"/>
              <a:t>, 139 rec. per rec. State?</a:t>
            </a:r>
          </a:p>
          <a:p>
            <a:r>
              <a:rPr lang="fr-CH" dirty="0" smtClean="0"/>
              <a:t>How to report on </a:t>
            </a:r>
            <a:r>
              <a:rPr lang="fr-CH" dirty="0" err="1" smtClean="0"/>
              <a:t>so</a:t>
            </a:r>
            <a:r>
              <a:rPr lang="fr-CH" dirty="0" smtClean="0"/>
              <a:t> </a:t>
            </a:r>
            <a:r>
              <a:rPr lang="fr-CH" dirty="0" err="1" smtClean="0"/>
              <a:t>many</a:t>
            </a:r>
            <a:r>
              <a:rPr lang="fr-CH" dirty="0" smtClean="0"/>
              <a:t> </a:t>
            </a:r>
            <a:r>
              <a:rPr lang="fr-CH" dirty="0" err="1" smtClean="0"/>
              <a:t>recommendations</a:t>
            </a:r>
            <a:r>
              <a:rPr lang="fr-CH" dirty="0" smtClean="0"/>
              <a:t>?</a:t>
            </a:r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Challenges for the second cycle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How to </a:t>
            </a:r>
            <a:r>
              <a:rPr lang="fr-CH" dirty="0" err="1" smtClean="0"/>
              <a:t>address</a:t>
            </a:r>
            <a:r>
              <a:rPr lang="fr-CH" dirty="0" smtClean="0"/>
              <a:t> </a:t>
            </a:r>
            <a:r>
              <a:rPr lang="fr-CH" dirty="0" err="1" smtClean="0"/>
              <a:t>rejected</a:t>
            </a:r>
            <a:r>
              <a:rPr lang="fr-CH" dirty="0" smtClean="0"/>
              <a:t> </a:t>
            </a:r>
            <a:r>
              <a:rPr lang="fr-CH" dirty="0" err="1" smtClean="0"/>
              <a:t>recommendation</a:t>
            </a:r>
            <a:r>
              <a:rPr lang="fr-CH" dirty="0" smtClean="0"/>
              <a:t> and « cases of persistant non-</a:t>
            </a:r>
            <a:r>
              <a:rPr lang="fr-CH" dirty="0" err="1" smtClean="0"/>
              <a:t>cooperation</a:t>
            </a:r>
            <a:r>
              <a:rPr lang="fr-CH" dirty="0" smtClean="0"/>
              <a:t> » (art. 38) ?</a:t>
            </a:r>
          </a:p>
          <a:p>
            <a:r>
              <a:rPr lang="fr-CH" dirty="0" smtClean="0"/>
              <a:t>How to </a:t>
            </a:r>
            <a:r>
              <a:rPr lang="fr-CH" dirty="0" err="1" smtClean="0"/>
              <a:t>improve</a:t>
            </a:r>
            <a:r>
              <a:rPr lang="fr-CH" dirty="0" smtClean="0"/>
              <a:t> the </a:t>
            </a:r>
            <a:r>
              <a:rPr lang="fr-CH" dirty="0" err="1" smtClean="0"/>
              <a:t>quality</a:t>
            </a:r>
            <a:r>
              <a:rPr lang="fr-CH" dirty="0" smtClean="0"/>
              <a:t> of </a:t>
            </a:r>
            <a:r>
              <a:rPr lang="fr-CH" dirty="0" err="1" smtClean="0"/>
              <a:t>recommendations</a:t>
            </a:r>
            <a:r>
              <a:rPr lang="fr-CH" dirty="0" smtClean="0"/>
              <a:t> (</a:t>
            </a:r>
            <a:r>
              <a:rPr lang="fr-CH" dirty="0" err="1" smtClean="0"/>
              <a:t>only</a:t>
            </a:r>
            <a:r>
              <a:rPr lang="fr-CH" dirty="0" smtClean="0"/>
              <a:t> 35 % </a:t>
            </a:r>
            <a:r>
              <a:rPr lang="fr-CH" dirty="0" err="1" smtClean="0"/>
              <a:t>specific</a:t>
            </a:r>
            <a:r>
              <a:rPr lang="fr-CH" dirty="0" smtClean="0"/>
              <a:t>) ?</a:t>
            </a:r>
          </a:p>
          <a:p>
            <a:r>
              <a:rPr lang="fr-CH" dirty="0" smtClean="0"/>
              <a:t>Encourage </a:t>
            </a:r>
            <a:r>
              <a:rPr lang="fr-CH" dirty="0" err="1" smtClean="0"/>
              <a:t>mid</a:t>
            </a:r>
            <a:r>
              <a:rPr lang="fr-CH" dirty="0" smtClean="0"/>
              <a:t>-</a:t>
            </a:r>
            <a:r>
              <a:rPr lang="fr-CH" dirty="0" err="1" smtClean="0"/>
              <a:t>term</a:t>
            </a:r>
            <a:r>
              <a:rPr lang="fr-CH" dirty="0" smtClean="0"/>
              <a:t> </a:t>
            </a:r>
            <a:r>
              <a:rPr lang="fr-CH" dirty="0" err="1" smtClean="0"/>
              <a:t>reporting</a:t>
            </a:r>
            <a:r>
              <a:rPr lang="fr-CH" dirty="0" smtClean="0"/>
              <a:t>, and… </a:t>
            </a:r>
            <a:r>
              <a:rPr lang="fr-CH" b="1" dirty="0" err="1" smtClean="0"/>
              <a:t>Follow</a:t>
            </a:r>
            <a:r>
              <a:rPr lang="fr-CH" b="1" dirty="0" smtClean="0"/>
              <a:t> up</a:t>
            </a:r>
            <a:r>
              <a:rPr lang="fr-CH" dirty="0" smtClean="0"/>
              <a:t>.</a:t>
            </a:r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The Follow-up Programme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Started in June 2011</a:t>
            </a:r>
          </a:p>
          <a:p>
            <a:r>
              <a:rPr lang="en-GB" dirty="0" smtClean="0"/>
              <a:t>Mid-term</a:t>
            </a:r>
          </a:p>
          <a:p>
            <a:r>
              <a:rPr lang="en-GB" dirty="0" smtClean="0"/>
              <a:t>All stakeholders (NGOs, States, UN Agencies)</a:t>
            </a:r>
          </a:p>
          <a:p>
            <a:r>
              <a:rPr lang="en-GB" dirty="0" smtClean="0"/>
              <a:t>Mid-term Implementation Assessments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smtClean="0"/>
              <a:t>Follow-up Programme - participation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66 countries</a:t>
            </a:r>
          </a:p>
          <a:p>
            <a:r>
              <a:rPr lang="en-GB" dirty="0" smtClean="0"/>
              <a:t>253 NGOs</a:t>
            </a:r>
          </a:p>
          <a:p>
            <a:r>
              <a:rPr lang="en-GB" dirty="0" smtClean="0"/>
              <a:t>6 NHRIs</a:t>
            </a:r>
          </a:p>
          <a:p>
            <a:r>
              <a:rPr lang="en-GB" dirty="0" smtClean="0"/>
              <a:t>7 States’ mid-term reports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 presentation">
  <a:themeElements>
    <a:clrScheme name="Default Design 14">
      <a:dk1>
        <a:srgbClr val="3E3E5C"/>
      </a:dk1>
      <a:lt1>
        <a:srgbClr val="FFFFFF"/>
      </a:lt1>
      <a:dk2>
        <a:srgbClr val="9DA1BC"/>
      </a:dk2>
      <a:lt2>
        <a:srgbClr val="FFFFFF"/>
      </a:lt2>
      <a:accent1>
        <a:srgbClr val="60597B"/>
      </a:accent1>
      <a:accent2>
        <a:srgbClr val="6666FF"/>
      </a:accent2>
      <a:accent3>
        <a:srgbClr val="CCCDD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E3E5C"/>
        </a:dk1>
        <a:lt1>
          <a:srgbClr val="FFFFFF"/>
        </a:lt1>
        <a:dk2>
          <a:srgbClr val="525877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3B4BD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3E3E5C"/>
        </a:dk1>
        <a:lt1>
          <a:srgbClr val="FFFFFF"/>
        </a:lt1>
        <a:dk2>
          <a:srgbClr val="9DA1BC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CCCDD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presentation</Template>
  <TotalTime>629</TotalTime>
  <Words>503</Words>
  <Application>Microsoft Office PowerPoint</Application>
  <PresentationFormat>Affichage à l'écran (4:3)</PresentationFormat>
  <Paragraphs>110</Paragraphs>
  <Slides>21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Powerpoint presentation</vt:lpstr>
      <vt:lpstr>    Promoting and strengthening  the Universal Periodic Review http://www.upr-info.org  </vt:lpstr>
      <vt:lpstr>1. UPR Info aims to…</vt:lpstr>
      <vt:lpstr>Tools: Website</vt:lpstr>
      <vt:lpstr>Tools: database</vt:lpstr>
      <vt:lpstr>Tools: statistics</vt:lpstr>
      <vt:lpstr>Challenges for the second cycle</vt:lpstr>
      <vt:lpstr>Challenges for the second cycle</vt:lpstr>
      <vt:lpstr>2. The Follow-up Programme</vt:lpstr>
      <vt:lpstr>Follow-up Programme - participation</vt:lpstr>
      <vt:lpstr>Follow-up Programme - results</vt:lpstr>
      <vt:lpstr>Follow-up Programme – results 2</vt:lpstr>
      <vt:lpstr>Follow-up Programme – results 3</vt:lpstr>
      <vt:lpstr>Follow-up Programme – results 3</vt:lpstr>
      <vt:lpstr>Follow-up Programme – results 4</vt:lpstr>
      <vt:lpstr>Follow-up Programme – results 4</vt:lpstr>
      <vt:lpstr>Why to follow up?</vt:lpstr>
      <vt:lpstr>Follow-up outcomes</vt:lpstr>
      <vt:lpstr>Follow-up Programme</vt:lpstr>
      <vt:lpstr>Follow-up Programme</vt:lpstr>
      <vt:lpstr>13th session – new cycle</vt:lpstr>
      <vt:lpstr>Diapositive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Promoting and strengthening  the Universal Periodic Review http://www.upr-info.org</dc:title>
  <dc:creator>Roland</dc:creator>
  <cp:lastModifiedBy>jcvignoli uprinfo </cp:lastModifiedBy>
  <cp:revision>103</cp:revision>
  <dcterms:created xsi:type="dcterms:W3CDTF">2012-10-08T12:00:07Z</dcterms:created>
  <dcterms:modified xsi:type="dcterms:W3CDTF">2012-10-25T05:45:14Z</dcterms:modified>
</cp:coreProperties>
</file>